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itr" panose="00000500000000000000" pitchFamily="2" charset="-34"/>
      <p:regular r:id="rId14"/>
      <p:bold r:id="rId15"/>
    </p:embeddedFont>
    <p:embeddedFont>
      <p:font typeface="Mitr Light" panose="00000400000000000000" pitchFamily="2" charset="-34"/>
      <p:regular r:id="rId16"/>
    </p:embeddedFont>
    <p:embeddedFont>
      <p:font typeface="Mitr Medium" panose="00000600000000000000" pitchFamily="2" charset="-34"/>
      <p:regular r:id="rId17"/>
    </p:embeddedFont>
    <p:embeddedFont>
      <p:font typeface="Mitr SemiBold" panose="00000700000000000000" pitchFamily="2" charset="-34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500"/>
    <a:srgbClr val="0052E4"/>
    <a:srgbClr val="406F05"/>
    <a:srgbClr val="C8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3333" autoAdjust="0"/>
  </p:normalViewPr>
  <p:slideViewPr>
    <p:cSldViewPr>
      <p:cViewPr varScale="1">
        <p:scale>
          <a:sx n="47" d="100"/>
          <a:sy n="47" d="100"/>
        </p:scale>
        <p:origin x="2510" y="67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19483" y="300686"/>
            <a:ext cx="3132229" cy="3128314"/>
          </a:xfrm>
          <a:custGeom>
            <a:avLst/>
            <a:gdLst/>
            <a:ahLst/>
            <a:cxnLst/>
            <a:rect l="l" t="t" r="r" b="b"/>
            <a:pathLst>
              <a:path w="3132229" h="3128314">
                <a:moveTo>
                  <a:pt x="0" y="0"/>
                </a:moveTo>
                <a:lnTo>
                  <a:pt x="3132229" y="0"/>
                </a:lnTo>
                <a:lnTo>
                  <a:pt x="3132229" y="3128314"/>
                </a:lnTo>
                <a:lnTo>
                  <a:pt x="0" y="31283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2926687" y="6626267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 flipH="1">
            <a:off x="0" y="0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547715" y="3648379"/>
            <a:ext cx="1895705" cy="1893335"/>
          </a:xfrm>
          <a:custGeom>
            <a:avLst/>
            <a:gdLst/>
            <a:ahLst/>
            <a:cxnLst/>
            <a:rect l="l" t="t" r="r" b="b"/>
            <a:pathLst>
              <a:path w="1895705" h="1893335">
                <a:moveTo>
                  <a:pt x="0" y="0"/>
                </a:moveTo>
                <a:lnTo>
                  <a:pt x="1895705" y="0"/>
                </a:lnTo>
                <a:lnTo>
                  <a:pt x="1895705" y="1893336"/>
                </a:lnTo>
                <a:lnTo>
                  <a:pt x="0" y="189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6000" y="514602"/>
            <a:ext cx="1779464" cy="1779464"/>
          </a:xfrm>
          <a:custGeom>
            <a:avLst/>
            <a:gdLst/>
            <a:ahLst/>
            <a:cxnLst/>
            <a:rect l="l" t="t" r="r" b="b"/>
            <a:pathLst>
              <a:path w="1779464" h="1779464">
                <a:moveTo>
                  <a:pt x="0" y="0"/>
                </a:moveTo>
                <a:lnTo>
                  <a:pt x="1779464" y="0"/>
                </a:lnTo>
                <a:lnTo>
                  <a:pt x="1779464" y="1779464"/>
                </a:lnTo>
                <a:lnTo>
                  <a:pt x="0" y="1779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04730" y="464508"/>
            <a:ext cx="1882004" cy="1879652"/>
          </a:xfrm>
          <a:custGeom>
            <a:avLst/>
            <a:gdLst/>
            <a:ahLst/>
            <a:cxnLst/>
            <a:rect l="l" t="t" r="r" b="b"/>
            <a:pathLst>
              <a:path w="1882004" h="1879652">
                <a:moveTo>
                  <a:pt x="0" y="0"/>
                </a:moveTo>
                <a:lnTo>
                  <a:pt x="1882004" y="0"/>
                </a:lnTo>
                <a:lnTo>
                  <a:pt x="1882004" y="1879652"/>
                </a:lnTo>
                <a:lnTo>
                  <a:pt x="0" y="1879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96438" y="655040"/>
            <a:ext cx="1498589" cy="1498589"/>
          </a:xfrm>
          <a:custGeom>
            <a:avLst/>
            <a:gdLst/>
            <a:ahLst/>
            <a:cxnLst/>
            <a:rect l="l" t="t" r="r" b="b"/>
            <a:pathLst>
              <a:path w="1498589" h="1498589">
                <a:moveTo>
                  <a:pt x="0" y="0"/>
                </a:moveTo>
                <a:lnTo>
                  <a:pt x="1498589" y="0"/>
                </a:lnTo>
                <a:lnTo>
                  <a:pt x="1498589" y="1498588"/>
                </a:lnTo>
                <a:lnTo>
                  <a:pt x="0" y="1498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FE450EC-B0B5-3861-8A1A-CD86DFD93302}"/>
              </a:ext>
            </a:extLst>
          </p:cNvPr>
          <p:cNvSpPr txBox="1"/>
          <p:nvPr/>
        </p:nvSpPr>
        <p:spPr>
          <a:xfrm>
            <a:off x="797606" y="5207988"/>
            <a:ext cx="398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Mitr SemiBold" panose="00000700000000000000" pitchFamily="2" charset="-34"/>
                <a:cs typeface="Mitr SemiBold" panose="00000700000000000000" pitchFamily="2" charset="-34"/>
              </a:rPr>
              <a:t>รายงานผลการดำเนินงาน</a:t>
            </a:r>
          </a:p>
        </p:txBody>
      </p:sp>
      <p:sp>
        <p:nvSpPr>
          <p:cNvPr id="3" name="Freeform 3"/>
          <p:cNvSpPr/>
          <p:nvPr/>
        </p:nvSpPr>
        <p:spPr>
          <a:xfrm>
            <a:off x="1885639" y="2499687"/>
            <a:ext cx="2578411" cy="2575188"/>
          </a:xfrm>
          <a:custGeom>
            <a:avLst/>
            <a:gdLst/>
            <a:ahLst/>
            <a:cxnLst/>
            <a:rect l="l" t="t" r="r" b="b"/>
            <a:pathLst>
              <a:path w="2578411" h="2575188">
                <a:moveTo>
                  <a:pt x="0" y="0"/>
                </a:moveTo>
                <a:lnTo>
                  <a:pt x="2578412" y="0"/>
                </a:lnTo>
                <a:lnTo>
                  <a:pt x="2578412" y="2575188"/>
                </a:lnTo>
                <a:lnTo>
                  <a:pt x="0" y="257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E4B33101-DACC-FACF-21DF-6A6A117A5FFF}"/>
              </a:ext>
            </a:extLst>
          </p:cNvPr>
          <p:cNvSpPr txBox="1"/>
          <p:nvPr/>
        </p:nvSpPr>
        <p:spPr>
          <a:xfrm>
            <a:off x="797606" y="5706753"/>
            <a:ext cx="4657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solidFill>
                  <a:srgbClr val="C8232A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โครงการ.................................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AEF4D20B-3075-D9CC-325B-97BB3E13B866}"/>
              </a:ext>
            </a:extLst>
          </p:cNvPr>
          <p:cNvSpPr txBox="1"/>
          <p:nvPr/>
        </p:nvSpPr>
        <p:spPr>
          <a:xfrm>
            <a:off x="824082" y="6332835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ประจำปีงบประมาณ 2567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DB807E9-74D3-975B-19BC-9DC79FE606C4}"/>
              </a:ext>
            </a:extLst>
          </p:cNvPr>
          <p:cNvSpPr/>
          <p:nvPr/>
        </p:nvSpPr>
        <p:spPr>
          <a:xfrm>
            <a:off x="767140" y="5359333"/>
            <a:ext cx="72000" cy="1279567"/>
          </a:xfrm>
          <a:prstGeom prst="rect">
            <a:avLst/>
          </a:prstGeom>
          <a:solidFill>
            <a:srgbClr val="C823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2B5F1AB-FBCE-8B47-CFB9-ABC9198BA834}"/>
              </a:ext>
            </a:extLst>
          </p:cNvPr>
          <p:cNvSpPr txBox="1"/>
          <p:nvPr/>
        </p:nvSpPr>
        <p:spPr>
          <a:xfrm>
            <a:off x="1050591" y="7175500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Mitr Medium" panose="00000600000000000000" pitchFamily="2" charset="-34"/>
                <a:cs typeface="Mitr Medium" panose="00000600000000000000" pitchFamily="2" charset="-34"/>
              </a:rPr>
              <a:t>ชื่อ-สกุล...............................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FC28F5D1-0597-4B43-D970-582DA50B1349}"/>
              </a:ext>
            </a:extLst>
          </p:cNvPr>
          <p:cNvSpPr txBox="1"/>
          <p:nvPr/>
        </p:nvSpPr>
        <p:spPr>
          <a:xfrm>
            <a:off x="1101776" y="7549386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Light" panose="00000400000000000000" pitchFamily="2" charset="-34"/>
                <a:cs typeface="Mitr Light" panose="00000400000000000000" pitchFamily="2" charset="-34"/>
              </a:rPr>
              <a:t>ตำแหน่ง ครู วิทยฐานะ............</a:t>
            </a:r>
          </a:p>
        </p:txBody>
      </p:sp>
      <p:pic>
        <p:nvPicPr>
          <p:cNvPr id="17" name="กราฟิก 16" descr="ผู้ใช้ ด้วยสีเติมแบบทึบ">
            <a:extLst>
              <a:ext uri="{FF2B5EF4-FFF2-40B4-BE49-F238E27FC236}">
                <a16:creationId xmlns:a16="http://schemas.microsoft.com/office/drawing/2014/main" id="{435925B5-A794-8826-DF55-2C9C474A4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776" y="7307706"/>
            <a:ext cx="468000" cy="468000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C9C29D09-65C0-8E50-B6CD-221BD01476CB}"/>
              </a:ext>
            </a:extLst>
          </p:cNvPr>
          <p:cNvSpPr txBox="1"/>
          <p:nvPr/>
        </p:nvSpPr>
        <p:spPr>
          <a:xfrm>
            <a:off x="1162050" y="8691284"/>
            <a:ext cx="3759200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สำนักงานเขตพื้นที่การศึกษา</a:t>
            </a:r>
            <a:r>
              <a:rPr lang="en-US" sz="1400" dirty="0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...................................</a:t>
            </a:r>
          </a:p>
          <a:p>
            <a:pPr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สำนักงานคณะกรรมการการศึกษาขั้นพื้นฐาน</a:t>
            </a:r>
            <a:endParaRPr lang="en-US" sz="1400" dirty="0">
              <a:solidFill>
                <a:srgbClr val="000000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  <a:p>
            <a:pPr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กระทรวงศึกษาธิการ</a:t>
            </a:r>
            <a:endParaRPr lang="en-US" sz="1400" dirty="0">
              <a:solidFill>
                <a:srgbClr val="000000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6CA04EBA-317C-C6F6-AD83-D730DA0E2A6A}"/>
              </a:ext>
            </a:extLst>
          </p:cNvPr>
          <p:cNvSpPr txBox="1"/>
          <p:nvPr/>
        </p:nvSpPr>
        <p:spPr>
          <a:xfrm>
            <a:off x="1162050" y="8318500"/>
            <a:ext cx="3309938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Mitr SemiBold" panose="00000700000000000000" pitchFamily="2" charset="-34"/>
                <a:cs typeface="Mitr SemiBold" panose="00000700000000000000" pitchFamily="2" charset="-34"/>
              </a:rPr>
              <a:t>โรงเรียน</a:t>
            </a:r>
            <a:r>
              <a:rPr lang="en-US" dirty="0">
                <a:solidFill>
                  <a:srgbClr val="000000"/>
                </a:solidFill>
                <a:latin typeface="Mitr SemiBold" panose="00000700000000000000" pitchFamily="2" charset="-34"/>
                <a:cs typeface="Mitr SemiBold" panose="00000700000000000000" pitchFamily="2" charset="-34"/>
              </a:rPr>
              <a:t>.................................................</a:t>
            </a:r>
          </a:p>
        </p:txBody>
      </p:sp>
      <p:pic>
        <p:nvPicPr>
          <p:cNvPr id="22" name="กราฟิก 21" descr="อาคารเรียน ด้วยสีเติมแบบทึบ">
            <a:extLst>
              <a:ext uri="{FF2B5EF4-FFF2-40B4-BE49-F238E27FC236}">
                <a16:creationId xmlns:a16="http://schemas.microsoft.com/office/drawing/2014/main" id="{FDC5AD20-04E9-C5D2-B9E2-718340A70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2811" y="8486733"/>
            <a:ext cx="468000" cy="468000"/>
          </a:xfrm>
          <a:prstGeom prst="rect">
            <a:avLst/>
          </a:prstGeom>
        </p:spPr>
      </p:pic>
      <p:pic>
        <p:nvPicPr>
          <p:cNvPr id="37" name="กราฟิก 36" descr="กล้อง ด้วยสีเติมแบบทึบ">
            <a:extLst>
              <a:ext uri="{FF2B5EF4-FFF2-40B4-BE49-F238E27FC236}">
                <a16:creationId xmlns:a16="http://schemas.microsoft.com/office/drawing/2014/main" id="{374DFB0E-5093-9041-83A9-BE1515F5CE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32753" y="1008802"/>
            <a:ext cx="1531665" cy="1531665"/>
          </a:xfrm>
          <a:prstGeom prst="rect">
            <a:avLst/>
          </a:prstGeom>
        </p:spPr>
      </p:pic>
      <p:pic>
        <p:nvPicPr>
          <p:cNvPr id="38" name="กราฟิก 37" descr="กล้อง ด้วยสีเติมแบบทึบ">
            <a:extLst>
              <a:ext uri="{FF2B5EF4-FFF2-40B4-BE49-F238E27FC236}">
                <a16:creationId xmlns:a16="http://schemas.microsoft.com/office/drawing/2014/main" id="{08AC86C7-8200-7C98-33AF-9B5EBA82A2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92541" y="3211952"/>
            <a:ext cx="1149920" cy="1149920"/>
          </a:xfrm>
          <a:prstGeom prst="rect">
            <a:avLst/>
          </a:prstGeom>
        </p:spPr>
      </p:pic>
      <p:pic>
        <p:nvPicPr>
          <p:cNvPr id="39" name="กราฟิก 38" descr="กล้อง ด้วยสีเติมแบบทึบ">
            <a:extLst>
              <a:ext uri="{FF2B5EF4-FFF2-40B4-BE49-F238E27FC236}">
                <a16:creationId xmlns:a16="http://schemas.microsoft.com/office/drawing/2014/main" id="{F33BC737-1334-7C43-77C4-BC977A9D8A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65746" y="4187932"/>
            <a:ext cx="839701" cy="8397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2926687" y="6626267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 flipH="1">
            <a:off x="0" y="0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15460" y="3429000"/>
            <a:ext cx="1498589" cy="1498589"/>
          </a:xfrm>
          <a:custGeom>
            <a:avLst/>
            <a:gdLst/>
            <a:ahLst/>
            <a:cxnLst/>
            <a:rect l="l" t="t" r="r" b="b"/>
            <a:pathLst>
              <a:path w="1498589" h="1498589">
                <a:moveTo>
                  <a:pt x="0" y="0"/>
                </a:moveTo>
                <a:lnTo>
                  <a:pt x="1498588" y="0"/>
                </a:lnTo>
                <a:lnTo>
                  <a:pt x="1498588" y="1498588"/>
                </a:lnTo>
                <a:lnTo>
                  <a:pt x="0" y="1498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88836" y="6135553"/>
            <a:ext cx="6377226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dirty="0" err="1">
                <a:solidFill>
                  <a:srgbClr val="000000"/>
                </a:solidFill>
                <a:cs typeface="Mitr"/>
              </a:rPr>
              <a:t>สำนักงานคณะกรรมการการศึกษาขั้นพื้นฐาน</a:t>
            </a:r>
            <a:r>
              <a:rPr lang="en-US" sz="1899" dirty="0">
                <a:solidFill>
                  <a:srgbClr val="000000"/>
                </a:solidFill>
                <a:cs typeface="Mitr"/>
              </a:rPr>
              <a:t> </a:t>
            </a:r>
            <a:r>
              <a:rPr lang="en-US" sz="1899" dirty="0" err="1">
                <a:solidFill>
                  <a:srgbClr val="000000"/>
                </a:solidFill>
                <a:cs typeface="Mitr"/>
              </a:rPr>
              <a:t>กระทรวงศึกษาธิการ</a:t>
            </a:r>
            <a:endParaRPr lang="en-US" sz="1899" dirty="0">
              <a:solidFill>
                <a:srgbClr val="000000"/>
              </a:solidFill>
              <a:cs typeface="Mit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6813" y="5705640"/>
            <a:ext cx="5601272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 err="1">
                <a:solidFill>
                  <a:srgbClr val="000000"/>
                </a:solidFill>
                <a:latin typeface="Mitr"/>
                <a:cs typeface="Mitr"/>
              </a:rPr>
              <a:t>สำนักงานเขตพื้นที่การศึกษา</a:t>
            </a:r>
            <a:r>
              <a:rPr lang="en-US" sz="1999" dirty="0">
                <a:solidFill>
                  <a:srgbClr val="000000"/>
                </a:solidFill>
                <a:latin typeface="Mitr"/>
                <a:cs typeface="Mitr"/>
              </a:rPr>
              <a:t>…..........................................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22480" y="5274047"/>
            <a:ext cx="3309938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 dirty="0" err="1">
                <a:solidFill>
                  <a:srgbClr val="000000"/>
                </a:solidFill>
                <a:latin typeface="Mitr"/>
                <a:cs typeface="Mitr"/>
              </a:rPr>
              <a:t>โรงเรียน</a:t>
            </a:r>
            <a:r>
              <a:rPr lang="en-US" sz="2099" dirty="0">
                <a:solidFill>
                  <a:srgbClr val="000000"/>
                </a:solidFill>
                <a:latin typeface="Mitr"/>
                <a:cs typeface="Mitr"/>
              </a:rPr>
              <a:t>.................................................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2926687" y="6626267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0" y="0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6000" y="514602"/>
            <a:ext cx="1779464" cy="1779464"/>
          </a:xfrm>
          <a:custGeom>
            <a:avLst/>
            <a:gdLst/>
            <a:ahLst/>
            <a:cxnLst/>
            <a:rect l="l" t="t" r="r" b="b"/>
            <a:pathLst>
              <a:path w="1779464" h="1779464">
                <a:moveTo>
                  <a:pt x="0" y="0"/>
                </a:moveTo>
                <a:lnTo>
                  <a:pt x="1779464" y="0"/>
                </a:lnTo>
                <a:lnTo>
                  <a:pt x="1779464" y="1779464"/>
                </a:lnTo>
                <a:lnTo>
                  <a:pt x="0" y="1779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4730" y="464508"/>
            <a:ext cx="1882004" cy="1879652"/>
          </a:xfrm>
          <a:custGeom>
            <a:avLst/>
            <a:gdLst/>
            <a:ahLst/>
            <a:cxnLst/>
            <a:rect l="l" t="t" r="r" b="b"/>
            <a:pathLst>
              <a:path w="1882004" h="1879652">
                <a:moveTo>
                  <a:pt x="0" y="0"/>
                </a:moveTo>
                <a:lnTo>
                  <a:pt x="1882004" y="0"/>
                </a:lnTo>
                <a:lnTo>
                  <a:pt x="1882004" y="1879652"/>
                </a:lnTo>
                <a:lnTo>
                  <a:pt x="0" y="18796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6438" y="655040"/>
            <a:ext cx="1498589" cy="1498589"/>
          </a:xfrm>
          <a:custGeom>
            <a:avLst/>
            <a:gdLst/>
            <a:ahLst/>
            <a:cxnLst/>
            <a:rect l="l" t="t" r="r" b="b"/>
            <a:pathLst>
              <a:path w="1498589" h="1498589">
                <a:moveTo>
                  <a:pt x="0" y="0"/>
                </a:moveTo>
                <a:lnTo>
                  <a:pt x="1498589" y="0"/>
                </a:lnTo>
                <a:lnTo>
                  <a:pt x="1498589" y="1498588"/>
                </a:lnTo>
                <a:lnTo>
                  <a:pt x="0" y="14985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BF7FAD36-CA28-6E8A-3FB0-8C01885C038C}"/>
              </a:ext>
            </a:extLst>
          </p:cNvPr>
          <p:cNvSpPr txBox="1"/>
          <p:nvPr/>
        </p:nvSpPr>
        <p:spPr>
          <a:xfrm>
            <a:off x="797606" y="5207988"/>
            <a:ext cx="398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Mitr SemiBold" panose="00000700000000000000" pitchFamily="2" charset="-34"/>
                <a:cs typeface="Mitr SemiBold" panose="00000700000000000000" pitchFamily="2" charset="-34"/>
              </a:rPr>
              <a:t>รายงานผลการดำเนินงาน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5A266274-33E0-F39A-FFA5-4FF5CF114B6B}"/>
              </a:ext>
            </a:extLst>
          </p:cNvPr>
          <p:cNvSpPr txBox="1"/>
          <p:nvPr/>
        </p:nvSpPr>
        <p:spPr>
          <a:xfrm>
            <a:off x="797606" y="5706753"/>
            <a:ext cx="4657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solidFill>
                  <a:srgbClr val="406F05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โครงการ.................................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FAD85630-1BB9-2235-23C8-DA02FDBF78C2}"/>
              </a:ext>
            </a:extLst>
          </p:cNvPr>
          <p:cNvSpPr txBox="1"/>
          <p:nvPr/>
        </p:nvSpPr>
        <p:spPr>
          <a:xfrm>
            <a:off x="824082" y="6332835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ประจำปีงบประมาณ 2567</a:t>
            </a: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B0118988-0469-4648-B585-9740D41B04DE}"/>
              </a:ext>
            </a:extLst>
          </p:cNvPr>
          <p:cNvSpPr/>
          <p:nvPr/>
        </p:nvSpPr>
        <p:spPr>
          <a:xfrm>
            <a:off x="767140" y="5359333"/>
            <a:ext cx="72000" cy="1279567"/>
          </a:xfrm>
          <a:prstGeom prst="rect">
            <a:avLst/>
          </a:prstGeom>
          <a:solidFill>
            <a:srgbClr val="406F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406F05"/>
              </a:solidFill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1495155C-3BEF-F4F3-E3FE-4FF8CA02AFA1}"/>
              </a:ext>
            </a:extLst>
          </p:cNvPr>
          <p:cNvSpPr txBox="1"/>
          <p:nvPr/>
        </p:nvSpPr>
        <p:spPr>
          <a:xfrm>
            <a:off x="1050591" y="7175500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Mitr Medium" panose="00000600000000000000" pitchFamily="2" charset="-34"/>
                <a:cs typeface="Mitr Medium" panose="00000600000000000000" pitchFamily="2" charset="-34"/>
              </a:rPr>
              <a:t>ชื่อ-สกุล...............................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DF2C3931-133A-A413-A408-90E7486433CD}"/>
              </a:ext>
            </a:extLst>
          </p:cNvPr>
          <p:cNvSpPr txBox="1"/>
          <p:nvPr/>
        </p:nvSpPr>
        <p:spPr>
          <a:xfrm>
            <a:off x="1101776" y="7549386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Light" panose="00000400000000000000" pitchFamily="2" charset="-34"/>
                <a:cs typeface="Mitr Light" panose="00000400000000000000" pitchFamily="2" charset="-34"/>
              </a:rPr>
              <a:t>ตำแหน่ง ครู วิทยฐานะ............</a:t>
            </a:r>
          </a:p>
        </p:txBody>
      </p:sp>
      <p:pic>
        <p:nvPicPr>
          <p:cNvPr id="26" name="กราฟิก 25" descr="ผู้ใช้ ด้วยสีเติมแบบทึบ">
            <a:extLst>
              <a:ext uri="{FF2B5EF4-FFF2-40B4-BE49-F238E27FC236}">
                <a16:creationId xmlns:a16="http://schemas.microsoft.com/office/drawing/2014/main" id="{C7682029-043E-C448-C53C-959273D873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776" y="7307706"/>
            <a:ext cx="468000" cy="468000"/>
          </a:xfrm>
          <a:prstGeom prst="rect">
            <a:avLst/>
          </a:prstGeom>
        </p:spPr>
      </p:pic>
      <p:sp>
        <p:nvSpPr>
          <p:cNvPr id="27" name="TextBox 6">
            <a:extLst>
              <a:ext uri="{FF2B5EF4-FFF2-40B4-BE49-F238E27FC236}">
                <a16:creationId xmlns:a16="http://schemas.microsoft.com/office/drawing/2014/main" id="{D8389502-E4BB-11B0-C9FC-65437BBE7B30}"/>
              </a:ext>
            </a:extLst>
          </p:cNvPr>
          <p:cNvSpPr txBox="1"/>
          <p:nvPr/>
        </p:nvSpPr>
        <p:spPr>
          <a:xfrm>
            <a:off x="1162050" y="8691284"/>
            <a:ext cx="3759200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สำนักงานเขตพื้นที่การศึกษา</a:t>
            </a:r>
            <a:r>
              <a:rPr lang="en-US" sz="1400" dirty="0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...................................</a:t>
            </a:r>
          </a:p>
          <a:p>
            <a:pPr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สำนักงานคณะกรรมการการศึกษาขั้นพื้นฐาน</a:t>
            </a:r>
            <a:endParaRPr lang="en-US" sz="1400" dirty="0">
              <a:solidFill>
                <a:srgbClr val="000000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  <a:p>
            <a:pPr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กระทรวงศึกษาธิการ</a:t>
            </a:r>
            <a:endParaRPr lang="en-US" sz="1400" dirty="0">
              <a:solidFill>
                <a:srgbClr val="000000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3ED690B6-66F0-CACA-0C79-920123B7488B}"/>
              </a:ext>
            </a:extLst>
          </p:cNvPr>
          <p:cNvSpPr txBox="1"/>
          <p:nvPr/>
        </p:nvSpPr>
        <p:spPr>
          <a:xfrm>
            <a:off x="1162050" y="8318500"/>
            <a:ext cx="3309938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Mitr SemiBold" panose="00000700000000000000" pitchFamily="2" charset="-34"/>
                <a:cs typeface="Mitr SemiBold" panose="00000700000000000000" pitchFamily="2" charset="-34"/>
              </a:rPr>
              <a:t>โรงเรียน</a:t>
            </a:r>
            <a:r>
              <a:rPr lang="en-US" dirty="0">
                <a:solidFill>
                  <a:srgbClr val="000000"/>
                </a:solidFill>
                <a:latin typeface="Mitr SemiBold" panose="00000700000000000000" pitchFamily="2" charset="-34"/>
                <a:cs typeface="Mitr SemiBold" panose="00000700000000000000" pitchFamily="2" charset="-34"/>
              </a:rPr>
              <a:t>.................................................</a:t>
            </a:r>
          </a:p>
        </p:txBody>
      </p:sp>
      <p:pic>
        <p:nvPicPr>
          <p:cNvPr id="29" name="กราฟิก 28" descr="อาคารเรียน ด้วยสีเติมแบบทึบ">
            <a:extLst>
              <a:ext uri="{FF2B5EF4-FFF2-40B4-BE49-F238E27FC236}">
                <a16:creationId xmlns:a16="http://schemas.microsoft.com/office/drawing/2014/main" id="{D93C1C96-7178-44C8-BCEF-26D3C1E07D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2811" y="8486733"/>
            <a:ext cx="468000" cy="468000"/>
          </a:xfrm>
          <a:prstGeom prst="rect">
            <a:avLst/>
          </a:prstGeom>
        </p:spPr>
      </p:pic>
      <p:sp>
        <p:nvSpPr>
          <p:cNvPr id="30" name="Freeform 2">
            <a:extLst>
              <a:ext uri="{FF2B5EF4-FFF2-40B4-BE49-F238E27FC236}">
                <a16:creationId xmlns:a16="http://schemas.microsoft.com/office/drawing/2014/main" id="{007840C2-7E03-5A80-AD85-61EEBD93558D}"/>
              </a:ext>
            </a:extLst>
          </p:cNvPr>
          <p:cNvSpPr/>
          <p:nvPr/>
        </p:nvSpPr>
        <p:spPr>
          <a:xfrm>
            <a:off x="4019483" y="300686"/>
            <a:ext cx="3132229" cy="3128314"/>
          </a:xfrm>
          <a:custGeom>
            <a:avLst/>
            <a:gdLst/>
            <a:ahLst/>
            <a:cxnLst/>
            <a:rect l="l" t="t" r="r" b="b"/>
            <a:pathLst>
              <a:path w="3132229" h="3128314">
                <a:moveTo>
                  <a:pt x="0" y="0"/>
                </a:moveTo>
                <a:lnTo>
                  <a:pt x="3132229" y="0"/>
                </a:lnTo>
                <a:lnTo>
                  <a:pt x="3132229" y="3128314"/>
                </a:lnTo>
                <a:lnTo>
                  <a:pt x="0" y="31283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233AA910-D761-3BCA-B1AD-B8C55518F30D}"/>
              </a:ext>
            </a:extLst>
          </p:cNvPr>
          <p:cNvSpPr/>
          <p:nvPr/>
        </p:nvSpPr>
        <p:spPr>
          <a:xfrm>
            <a:off x="4547715" y="3648379"/>
            <a:ext cx="1895705" cy="1893335"/>
          </a:xfrm>
          <a:custGeom>
            <a:avLst/>
            <a:gdLst/>
            <a:ahLst/>
            <a:cxnLst/>
            <a:rect l="l" t="t" r="r" b="b"/>
            <a:pathLst>
              <a:path w="1895705" h="1893335">
                <a:moveTo>
                  <a:pt x="0" y="0"/>
                </a:moveTo>
                <a:lnTo>
                  <a:pt x="1895705" y="0"/>
                </a:lnTo>
                <a:lnTo>
                  <a:pt x="1895705" y="1893336"/>
                </a:lnTo>
                <a:lnTo>
                  <a:pt x="0" y="18933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4C5229B8-FCE4-BFBA-D490-AEBAF79F2FE9}"/>
              </a:ext>
            </a:extLst>
          </p:cNvPr>
          <p:cNvSpPr/>
          <p:nvPr/>
        </p:nvSpPr>
        <p:spPr>
          <a:xfrm>
            <a:off x="1885639" y="2499687"/>
            <a:ext cx="2578411" cy="2575188"/>
          </a:xfrm>
          <a:custGeom>
            <a:avLst/>
            <a:gdLst/>
            <a:ahLst/>
            <a:cxnLst/>
            <a:rect l="l" t="t" r="r" b="b"/>
            <a:pathLst>
              <a:path w="2578411" h="2575188">
                <a:moveTo>
                  <a:pt x="0" y="0"/>
                </a:moveTo>
                <a:lnTo>
                  <a:pt x="2578412" y="0"/>
                </a:lnTo>
                <a:lnTo>
                  <a:pt x="2578412" y="2575188"/>
                </a:lnTo>
                <a:lnTo>
                  <a:pt x="0" y="2575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" name="กราฟิก 6" descr="กล้อง ด้วยสีเติมแบบทึบ">
            <a:extLst>
              <a:ext uri="{FF2B5EF4-FFF2-40B4-BE49-F238E27FC236}">
                <a16:creationId xmlns:a16="http://schemas.microsoft.com/office/drawing/2014/main" id="{D1398A27-4936-BDD1-22BF-4F85DFD2CE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32753" y="1008802"/>
            <a:ext cx="1531665" cy="1531665"/>
          </a:xfrm>
          <a:prstGeom prst="rect">
            <a:avLst/>
          </a:prstGeom>
        </p:spPr>
      </p:pic>
      <p:pic>
        <p:nvPicPr>
          <p:cNvPr id="8" name="กราฟิก 7" descr="กล้อง ด้วยสีเติมแบบทึบ">
            <a:extLst>
              <a:ext uri="{FF2B5EF4-FFF2-40B4-BE49-F238E27FC236}">
                <a16:creationId xmlns:a16="http://schemas.microsoft.com/office/drawing/2014/main" id="{80DD96D3-6E5E-E2B4-2B29-EDAC5DB0C4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92541" y="3211952"/>
            <a:ext cx="1149920" cy="1149920"/>
          </a:xfrm>
          <a:prstGeom prst="rect">
            <a:avLst/>
          </a:prstGeom>
        </p:spPr>
      </p:pic>
      <p:pic>
        <p:nvPicPr>
          <p:cNvPr id="9" name="กราฟิก 8" descr="กล้อง ด้วยสีเติมแบบทึบ">
            <a:extLst>
              <a:ext uri="{FF2B5EF4-FFF2-40B4-BE49-F238E27FC236}">
                <a16:creationId xmlns:a16="http://schemas.microsoft.com/office/drawing/2014/main" id="{39633223-2A44-2DB7-50C2-E2EFF6CB6C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65746" y="4187932"/>
            <a:ext cx="839701" cy="8397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2926687" y="6626267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0" y="0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28155" y="3595020"/>
            <a:ext cx="1498589" cy="1498589"/>
          </a:xfrm>
          <a:custGeom>
            <a:avLst/>
            <a:gdLst/>
            <a:ahLst/>
            <a:cxnLst/>
            <a:rect l="l" t="t" r="r" b="b"/>
            <a:pathLst>
              <a:path w="1498589" h="1498589">
                <a:moveTo>
                  <a:pt x="0" y="0"/>
                </a:moveTo>
                <a:lnTo>
                  <a:pt x="1498588" y="0"/>
                </a:lnTo>
                <a:lnTo>
                  <a:pt x="1498588" y="1498588"/>
                </a:lnTo>
                <a:lnTo>
                  <a:pt x="0" y="1498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8836" y="6086146"/>
            <a:ext cx="6377226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cs typeface="Mitr"/>
              </a:rPr>
              <a:t>สำนักงานคณะกรรมการการศึกษาขั้นพื้นฐาน กระทรวงศึกษาธิการ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8778" y="5707018"/>
            <a:ext cx="526244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Mitr"/>
                <a:cs typeface="Mitr"/>
              </a:rPr>
              <a:t>สำนักงานเขตพื้นที่การศึกษา....................................................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16657" y="5265058"/>
            <a:ext cx="3309938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Mitr"/>
                <a:cs typeface="Mitr"/>
              </a:rPr>
              <a:t>โรงเรียน.................................................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2926687" y="6626267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0" y="0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6000" y="514602"/>
            <a:ext cx="1779464" cy="1779464"/>
          </a:xfrm>
          <a:custGeom>
            <a:avLst/>
            <a:gdLst/>
            <a:ahLst/>
            <a:cxnLst/>
            <a:rect l="l" t="t" r="r" b="b"/>
            <a:pathLst>
              <a:path w="1779464" h="1779464">
                <a:moveTo>
                  <a:pt x="0" y="0"/>
                </a:moveTo>
                <a:lnTo>
                  <a:pt x="1779464" y="0"/>
                </a:lnTo>
                <a:lnTo>
                  <a:pt x="1779464" y="1779464"/>
                </a:lnTo>
                <a:lnTo>
                  <a:pt x="0" y="1779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4730" y="464508"/>
            <a:ext cx="1882004" cy="1879652"/>
          </a:xfrm>
          <a:custGeom>
            <a:avLst/>
            <a:gdLst/>
            <a:ahLst/>
            <a:cxnLst/>
            <a:rect l="l" t="t" r="r" b="b"/>
            <a:pathLst>
              <a:path w="1882004" h="1879652">
                <a:moveTo>
                  <a:pt x="0" y="0"/>
                </a:moveTo>
                <a:lnTo>
                  <a:pt x="1882004" y="0"/>
                </a:lnTo>
                <a:lnTo>
                  <a:pt x="1882004" y="1879652"/>
                </a:lnTo>
                <a:lnTo>
                  <a:pt x="0" y="18796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6438" y="655040"/>
            <a:ext cx="1498589" cy="1498589"/>
          </a:xfrm>
          <a:custGeom>
            <a:avLst/>
            <a:gdLst/>
            <a:ahLst/>
            <a:cxnLst/>
            <a:rect l="l" t="t" r="r" b="b"/>
            <a:pathLst>
              <a:path w="1498589" h="1498589">
                <a:moveTo>
                  <a:pt x="0" y="0"/>
                </a:moveTo>
                <a:lnTo>
                  <a:pt x="1498589" y="0"/>
                </a:lnTo>
                <a:lnTo>
                  <a:pt x="1498589" y="1498588"/>
                </a:lnTo>
                <a:lnTo>
                  <a:pt x="0" y="14985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0E97C6A-7AB3-9226-79FE-1E857A245964}"/>
              </a:ext>
            </a:extLst>
          </p:cNvPr>
          <p:cNvSpPr txBox="1"/>
          <p:nvPr/>
        </p:nvSpPr>
        <p:spPr>
          <a:xfrm>
            <a:off x="797606" y="5207988"/>
            <a:ext cx="398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Mitr SemiBold" panose="00000700000000000000" pitchFamily="2" charset="-34"/>
                <a:cs typeface="Mitr SemiBold" panose="00000700000000000000" pitchFamily="2" charset="-34"/>
              </a:rPr>
              <a:t>รายงานผลการดำเนินงาน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70AE4C2-468F-24E4-4DFB-305ACE69219B}"/>
              </a:ext>
            </a:extLst>
          </p:cNvPr>
          <p:cNvSpPr txBox="1"/>
          <p:nvPr/>
        </p:nvSpPr>
        <p:spPr>
          <a:xfrm>
            <a:off x="797606" y="5706753"/>
            <a:ext cx="4657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solidFill>
                  <a:srgbClr val="0052E4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โครงการ.................................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FA528A98-1BE2-D5A3-35CA-7DABAFFDC8DA}"/>
              </a:ext>
            </a:extLst>
          </p:cNvPr>
          <p:cNvSpPr txBox="1"/>
          <p:nvPr/>
        </p:nvSpPr>
        <p:spPr>
          <a:xfrm>
            <a:off x="824082" y="6332835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ประจำปีงบประมาณ 2567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98492833-1775-D852-A65E-0C90A49881DE}"/>
              </a:ext>
            </a:extLst>
          </p:cNvPr>
          <p:cNvSpPr/>
          <p:nvPr/>
        </p:nvSpPr>
        <p:spPr>
          <a:xfrm>
            <a:off x="767140" y="5359333"/>
            <a:ext cx="72000" cy="1279567"/>
          </a:xfrm>
          <a:prstGeom prst="rect">
            <a:avLst/>
          </a:prstGeom>
          <a:solidFill>
            <a:srgbClr val="0052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4CB79ED-2551-25C4-17FD-2153964DC76D}"/>
              </a:ext>
            </a:extLst>
          </p:cNvPr>
          <p:cNvSpPr txBox="1"/>
          <p:nvPr/>
        </p:nvSpPr>
        <p:spPr>
          <a:xfrm>
            <a:off x="1050591" y="7175500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Mitr Medium" panose="00000600000000000000" pitchFamily="2" charset="-34"/>
                <a:cs typeface="Mitr Medium" panose="00000600000000000000" pitchFamily="2" charset="-34"/>
              </a:rPr>
              <a:t>ชื่อ-สกุล...............................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4226D535-512F-05C4-6BD6-CCDF4CB67270}"/>
              </a:ext>
            </a:extLst>
          </p:cNvPr>
          <p:cNvSpPr txBox="1"/>
          <p:nvPr/>
        </p:nvSpPr>
        <p:spPr>
          <a:xfrm>
            <a:off x="1101776" y="7549386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Light" panose="00000400000000000000" pitchFamily="2" charset="-34"/>
                <a:cs typeface="Mitr Light" panose="00000400000000000000" pitchFamily="2" charset="-34"/>
              </a:rPr>
              <a:t>ตำแหน่ง ครู วิทยฐานะ............</a:t>
            </a:r>
          </a:p>
        </p:txBody>
      </p:sp>
      <p:pic>
        <p:nvPicPr>
          <p:cNvPr id="16" name="กราฟิก 15" descr="ผู้ใช้ ด้วยสีเติมแบบทึบ">
            <a:extLst>
              <a:ext uri="{FF2B5EF4-FFF2-40B4-BE49-F238E27FC236}">
                <a16:creationId xmlns:a16="http://schemas.microsoft.com/office/drawing/2014/main" id="{AA5CA154-12AA-33B8-5110-EF453BCF14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776" y="7307706"/>
            <a:ext cx="468000" cy="468000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B64BD44C-F1C4-5B68-66C6-4FB5E99CCFDE}"/>
              </a:ext>
            </a:extLst>
          </p:cNvPr>
          <p:cNvSpPr txBox="1"/>
          <p:nvPr/>
        </p:nvSpPr>
        <p:spPr>
          <a:xfrm>
            <a:off x="1162050" y="8691284"/>
            <a:ext cx="3759200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สำนักงานเขตพื้นที่การศึกษา</a:t>
            </a:r>
            <a:r>
              <a:rPr lang="en-US" sz="1400" dirty="0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...................................</a:t>
            </a:r>
          </a:p>
          <a:p>
            <a:pPr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สำนักงานคณะกรรมการการศึกษาขั้นพื้นฐาน</a:t>
            </a:r>
            <a:endParaRPr lang="en-US" sz="1400" dirty="0">
              <a:solidFill>
                <a:srgbClr val="000000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  <a:p>
            <a:pPr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กระทรวงศึกษาธิการ</a:t>
            </a:r>
            <a:endParaRPr lang="en-US" sz="1400" dirty="0">
              <a:solidFill>
                <a:srgbClr val="000000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1055D28A-2EC0-884E-B3B7-691A8C6829D6}"/>
              </a:ext>
            </a:extLst>
          </p:cNvPr>
          <p:cNvSpPr txBox="1"/>
          <p:nvPr/>
        </p:nvSpPr>
        <p:spPr>
          <a:xfrm>
            <a:off x="1162050" y="8318500"/>
            <a:ext cx="3309938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Mitr SemiBold" panose="00000700000000000000" pitchFamily="2" charset="-34"/>
                <a:cs typeface="Mitr SemiBold" panose="00000700000000000000" pitchFamily="2" charset="-34"/>
              </a:rPr>
              <a:t>โรงเรียน</a:t>
            </a:r>
            <a:r>
              <a:rPr lang="en-US" dirty="0">
                <a:solidFill>
                  <a:srgbClr val="000000"/>
                </a:solidFill>
                <a:latin typeface="Mitr SemiBold" panose="00000700000000000000" pitchFamily="2" charset="-34"/>
                <a:cs typeface="Mitr SemiBold" panose="00000700000000000000" pitchFamily="2" charset="-34"/>
              </a:rPr>
              <a:t>.................................................</a:t>
            </a:r>
          </a:p>
        </p:txBody>
      </p:sp>
      <p:pic>
        <p:nvPicPr>
          <p:cNvPr id="19" name="กราฟิก 18" descr="อาคารเรียน ด้วยสีเติมแบบทึบ">
            <a:extLst>
              <a:ext uri="{FF2B5EF4-FFF2-40B4-BE49-F238E27FC236}">
                <a16:creationId xmlns:a16="http://schemas.microsoft.com/office/drawing/2014/main" id="{E070A9F0-B7C7-D32D-E1D9-EC1CCF22D1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2811" y="8486733"/>
            <a:ext cx="468000" cy="468000"/>
          </a:xfrm>
          <a:prstGeom prst="rect">
            <a:avLst/>
          </a:prstGeom>
        </p:spPr>
      </p:pic>
      <p:sp>
        <p:nvSpPr>
          <p:cNvPr id="20" name="Freeform 2">
            <a:extLst>
              <a:ext uri="{FF2B5EF4-FFF2-40B4-BE49-F238E27FC236}">
                <a16:creationId xmlns:a16="http://schemas.microsoft.com/office/drawing/2014/main" id="{5F7D62ED-A5D9-0C30-0F59-548C97406600}"/>
              </a:ext>
            </a:extLst>
          </p:cNvPr>
          <p:cNvSpPr/>
          <p:nvPr/>
        </p:nvSpPr>
        <p:spPr>
          <a:xfrm>
            <a:off x="4019483" y="300686"/>
            <a:ext cx="3132229" cy="3128314"/>
          </a:xfrm>
          <a:custGeom>
            <a:avLst/>
            <a:gdLst/>
            <a:ahLst/>
            <a:cxnLst/>
            <a:rect l="l" t="t" r="r" b="b"/>
            <a:pathLst>
              <a:path w="3132229" h="3128314">
                <a:moveTo>
                  <a:pt x="0" y="0"/>
                </a:moveTo>
                <a:lnTo>
                  <a:pt x="3132229" y="0"/>
                </a:lnTo>
                <a:lnTo>
                  <a:pt x="3132229" y="3128314"/>
                </a:lnTo>
                <a:lnTo>
                  <a:pt x="0" y="31283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68918529-79D6-E0E5-52A0-42961DF5FE32}"/>
              </a:ext>
            </a:extLst>
          </p:cNvPr>
          <p:cNvSpPr/>
          <p:nvPr/>
        </p:nvSpPr>
        <p:spPr>
          <a:xfrm>
            <a:off x="4547715" y="3648379"/>
            <a:ext cx="1895705" cy="1893335"/>
          </a:xfrm>
          <a:custGeom>
            <a:avLst/>
            <a:gdLst/>
            <a:ahLst/>
            <a:cxnLst/>
            <a:rect l="l" t="t" r="r" b="b"/>
            <a:pathLst>
              <a:path w="1895705" h="1893335">
                <a:moveTo>
                  <a:pt x="0" y="0"/>
                </a:moveTo>
                <a:lnTo>
                  <a:pt x="1895705" y="0"/>
                </a:lnTo>
                <a:lnTo>
                  <a:pt x="1895705" y="1893336"/>
                </a:lnTo>
                <a:lnTo>
                  <a:pt x="0" y="18933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D02D1F41-4E0C-2A85-2F10-984DD5DA8D7A}"/>
              </a:ext>
            </a:extLst>
          </p:cNvPr>
          <p:cNvSpPr/>
          <p:nvPr/>
        </p:nvSpPr>
        <p:spPr>
          <a:xfrm>
            <a:off x="1885639" y="2499687"/>
            <a:ext cx="2578411" cy="2575188"/>
          </a:xfrm>
          <a:custGeom>
            <a:avLst/>
            <a:gdLst/>
            <a:ahLst/>
            <a:cxnLst/>
            <a:rect l="l" t="t" r="r" b="b"/>
            <a:pathLst>
              <a:path w="2578411" h="2575188">
                <a:moveTo>
                  <a:pt x="0" y="0"/>
                </a:moveTo>
                <a:lnTo>
                  <a:pt x="2578412" y="0"/>
                </a:lnTo>
                <a:lnTo>
                  <a:pt x="2578412" y="2575188"/>
                </a:lnTo>
                <a:lnTo>
                  <a:pt x="0" y="2575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" name="กราฟิก 6" descr="กล้อง ด้วยสีเติมแบบทึบ">
            <a:extLst>
              <a:ext uri="{FF2B5EF4-FFF2-40B4-BE49-F238E27FC236}">
                <a16:creationId xmlns:a16="http://schemas.microsoft.com/office/drawing/2014/main" id="{CEED4B93-4A48-FEF2-9C80-D4DB808979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32753" y="1008802"/>
            <a:ext cx="1531665" cy="1531665"/>
          </a:xfrm>
          <a:prstGeom prst="rect">
            <a:avLst/>
          </a:prstGeom>
        </p:spPr>
      </p:pic>
      <p:pic>
        <p:nvPicPr>
          <p:cNvPr id="8" name="กราฟิก 7" descr="กล้อง ด้วยสีเติมแบบทึบ">
            <a:extLst>
              <a:ext uri="{FF2B5EF4-FFF2-40B4-BE49-F238E27FC236}">
                <a16:creationId xmlns:a16="http://schemas.microsoft.com/office/drawing/2014/main" id="{6DED9551-703B-A715-062F-54897CE625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92541" y="3211952"/>
            <a:ext cx="1149920" cy="1149920"/>
          </a:xfrm>
          <a:prstGeom prst="rect">
            <a:avLst/>
          </a:prstGeom>
        </p:spPr>
      </p:pic>
      <p:pic>
        <p:nvPicPr>
          <p:cNvPr id="9" name="กราฟิก 8" descr="กล้อง ด้วยสีเติมแบบทึบ">
            <a:extLst>
              <a:ext uri="{FF2B5EF4-FFF2-40B4-BE49-F238E27FC236}">
                <a16:creationId xmlns:a16="http://schemas.microsoft.com/office/drawing/2014/main" id="{62FEB42C-2A7E-334C-FA7C-AA7CC7D6A8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65746" y="4187932"/>
            <a:ext cx="839701" cy="8397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68000" y="3834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2926687" y="6626267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 flipH="1">
            <a:off x="0" y="0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28155" y="3595020"/>
            <a:ext cx="1498589" cy="1498589"/>
          </a:xfrm>
          <a:custGeom>
            <a:avLst/>
            <a:gdLst/>
            <a:ahLst/>
            <a:cxnLst/>
            <a:rect l="l" t="t" r="r" b="b"/>
            <a:pathLst>
              <a:path w="1498589" h="1498589">
                <a:moveTo>
                  <a:pt x="0" y="0"/>
                </a:moveTo>
                <a:lnTo>
                  <a:pt x="1498588" y="0"/>
                </a:lnTo>
                <a:lnTo>
                  <a:pt x="1498588" y="1498588"/>
                </a:lnTo>
                <a:lnTo>
                  <a:pt x="0" y="1498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88836" y="6086146"/>
            <a:ext cx="6377226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cs typeface="Mitr"/>
              </a:rPr>
              <a:t>สำนักงานคณะกรรมการการศึกษาขั้นพื้นฐาน กระทรวงศึกษาธิการ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8778" y="5707018"/>
            <a:ext cx="526244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Mitr"/>
                <a:cs typeface="Mitr"/>
              </a:rPr>
              <a:t>สำนักงานเขตพื้นที่การศึกษา....................................................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16657" y="5265058"/>
            <a:ext cx="3309938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Mitr"/>
                <a:cs typeface="Mitr"/>
              </a:rPr>
              <a:t>โรงเรียน.................................................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2926687" y="6626267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0" y="0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6000" y="514602"/>
            <a:ext cx="1779464" cy="1779464"/>
          </a:xfrm>
          <a:custGeom>
            <a:avLst/>
            <a:gdLst/>
            <a:ahLst/>
            <a:cxnLst/>
            <a:rect l="l" t="t" r="r" b="b"/>
            <a:pathLst>
              <a:path w="1779464" h="1779464">
                <a:moveTo>
                  <a:pt x="0" y="0"/>
                </a:moveTo>
                <a:lnTo>
                  <a:pt x="1779464" y="0"/>
                </a:lnTo>
                <a:lnTo>
                  <a:pt x="1779464" y="1779464"/>
                </a:lnTo>
                <a:lnTo>
                  <a:pt x="0" y="1779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4730" y="464508"/>
            <a:ext cx="1882004" cy="1879652"/>
          </a:xfrm>
          <a:custGeom>
            <a:avLst/>
            <a:gdLst/>
            <a:ahLst/>
            <a:cxnLst/>
            <a:rect l="l" t="t" r="r" b="b"/>
            <a:pathLst>
              <a:path w="1882004" h="1879652">
                <a:moveTo>
                  <a:pt x="0" y="0"/>
                </a:moveTo>
                <a:lnTo>
                  <a:pt x="1882004" y="0"/>
                </a:lnTo>
                <a:lnTo>
                  <a:pt x="1882004" y="1879652"/>
                </a:lnTo>
                <a:lnTo>
                  <a:pt x="0" y="18796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6438" y="655040"/>
            <a:ext cx="1498589" cy="1498589"/>
          </a:xfrm>
          <a:custGeom>
            <a:avLst/>
            <a:gdLst/>
            <a:ahLst/>
            <a:cxnLst/>
            <a:rect l="l" t="t" r="r" b="b"/>
            <a:pathLst>
              <a:path w="1498589" h="1498589">
                <a:moveTo>
                  <a:pt x="0" y="0"/>
                </a:moveTo>
                <a:lnTo>
                  <a:pt x="1498589" y="0"/>
                </a:lnTo>
                <a:lnTo>
                  <a:pt x="1498589" y="1498588"/>
                </a:lnTo>
                <a:lnTo>
                  <a:pt x="0" y="14985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5F457F0-CEC8-1603-4B55-5731A9255ADD}"/>
              </a:ext>
            </a:extLst>
          </p:cNvPr>
          <p:cNvSpPr txBox="1"/>
          <p:nvPr/>
        </p:nvSpPr>
        <p:spPr>
          <a:xfrm>
            <a:off x="797606" y="5207988"/>
            <a:ext cx="398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Mitr SemiBold" panose="00000700000000000000" pitchFamily="2" charset="-34"/>
                <a:cs typeface="Mitr SemiBold" panose="00000700000000000000" pitchFamily="2" charset="-34"/>
              </a:rPr>
              <a:t>รายงานผลการดำเนินงาน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80A37623-CE1D-3B2E-3DEE-637E64FB9C14}"/>
              </a:ext>
            </a:extLst>
          </p:cNvPr>
          <p:cNvSpPr txBox="1"/>
          <p:nvPr/>
        </p:nvSpPr>
        <p:spPr>
          <a:xfrm>
            <a:off x="797606" y="5706753"/>
            <a:ext cx="4657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solidFill>
                  <a:srgbClr val="F47500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โครงการ.................................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C25D1E7E-9C96-CFA3-2491-6432F70790E0}"/>
              </a:ext>
            </a:extLst>
          </p:cNvPr>
          <p:cNvSpPr txBox="1"/>
          <p:nvPr/>
        </p:nvSpPr>
        <p:spPr>
          <a:xfrm>
            <a:off x="824082" y="6332835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Mitr Light" panose="00000400000000000000" pitchFamily="2" charset="-34"/>
                <a:cs typeface="Mitr Light" panose="00000400000000000000" pitchFamily="2" charset="-34"/>
              </a:rPr>
              <a:t>ประจำปีงบประมาณ 2567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E90B0AE3-F8A3-3E7E-2B60-C1BDD8BBEEF9}"/>
              </a:ext>
            </a:extLst>
          </p:cNvPr>
          <p:cNvSpPr/>
          <p:nvPr/>
        </p:nvSpPr>
        <p:spPr>
          <a:xfrm>
            <a:off x="767140" y="5359333"/>
            <a:ext cx="72000" cy="1279567"/>
          </a:xfrm>
          <a:prstGeom prst="rect">
            <a:avLst/>
          </a:prstGeom>
          <a:solidFill>
            <a:srgbClr val="F47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E30F7333-8110-C982-D2E9-1633E53089F9}"/>
              </a:ext>
            </a:extLst>
          </p:cNvPr>
          <p:cNvSpPr txBox="1"/>
          <p:nvPr/>
        </p:nvSpPr>
        <p:spPr>
          <a:xfrm>
            <a:off x="1050591" y="7175500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Mitr Medium" panose="00000600000000000000" pitchFamily="2" charset="-34"/>
                <a:cs typeface="Mitr Medium" panose="00000600000000000000" pitchFamily="2" charset="-34"/>
              </a:rPr>
              <a:t>ชื่อ-สกุล...............................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23936AC9-6B94-CCFC-81A0-951D3F9EAFEA}"/>
              </a:ext>
            </a:extLst>
          </p:cNvPr>
          <p:cNvSpPr txBox="1"/>
          <p:nvPr/>
        </p:nvSpPr>
        <p:spPr>
          <a:xfrm>
            <a:off x="1101776" y="7549386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Light" panose="00000400000000000000" pitchFamily="2" charset="-34"/>
                <a:cs typeface="Mitr Light" panose="00000400000000000000" pitchFamily="2" charset="-34"/>
              </a:rPr>
              <a:t>ตำแหน่ง ครู วิทยฐานะ............</a:t>
            </a:r>
          </a:p>
        </p:txBody>
      </p:sp>
      <p:pic>
        <p:nvPicPr>
          <p:cNvPr id="16" name="กราฟิก 15" descr="ผู้ใช้ ด้วยสีเติมแบบทึบ">
            <a:extLst>
              <a:ext uri="{FF2B5EF4-FFF2-40B4-BE49-F238E27FC236}">
                <a16:creationId xmlns:a16="http://schemas.microsoft.com/office/drawing/2014/main" id="{DEB9D80F-A22E-B35A-9097-49A6A8D003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776" y="7307706"/>
            <a:ext cx="468000" cy="468000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B51ECAB0-7CEC-981F-B582-5DFC1F6671E9}"/>
              </a:ext>
            </a:extLst>
          </p:cNvPr>
          <p:cNvSpPr txBox="1"/>
          <p:nvPr/>
        </p:nvSpPr>
        <p:spPr>
          <a:xfrm>
            <a:off x="1162050" y="8691284"/>
            <a:ext cx="3759200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สำนักงานเขตพื้นที่การศึกษา</a:t>
            </a:r>
            <a:r>
              <a:rPr lang="en-US" sz="1400" dirty="0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...................................</a:t>
            </a:r>
          </a:p>
          <a:p>
            <a:pPr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สำนักงานคณะกรรมการการศึกษาขั้นพื้นฐาน</a:t>
            </a:r>
            <a:endParaRPr lang="en-US" sz="1400" dirty="0">
              <a:solidFill>
                <a:srgbClr val="000000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  <a:p>
            <a:pPr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กระทรวงศึกษาธิการ</a:t>
            </a:r>
            <a:endParaRPr lang="en-US" sz="1400" dirty="0">
              <a:solidFill>
                <a:srgbClr val="000000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7DD98298-CCC2-926C-C8A6-900708B0E8A9}"/>
              </a:ext>
            </a:extLst>
          </p:cNvPr>
          <p:cNvSpPr txBox="1"/>
          <p:nvPr/>
        </p:nvSpPr>
        <p:spPr>
          <a:xfrm>
            <a:off x="1162050" y="8318500"/>
            <a:ext cx="3309938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Mitr SemiBold" panose="00000700000000000000" pitchFamily="2" charset="-34"/>
                <a:cs typeface="Mitr SemiBold" panose="00000700000000000000" pitchFamily="2" charset="-34"/>
              </a:rPr>
              <a:t>โรงเรียน</a:t>
            </a:r>
            <a:r>
              <a:rPr lang="en-US" dirty="0">
                <a:solidFill>
                  <a:srgbClr val="000000"/>
                </a:solidFill>
                <a:latin typeface="Mitr SemiBold" panose="00000700000000000000" pitchFamily="2" charset="-34"/>
                <a:cs typeface="Mitr SemiBold" panose="00000700000000000000" pitchFamily="2" charset="-34"/>
              </a:rPr>
              <a:t>.................................................</a:t>
            </a:r>
          </a:p>
        </p:txBody>
      </p:sp>
      <p:pic>
        <p:nvPicPr>
          <p:cNvPr id="19" name="กราฟิก 18" descr="อาคารเรียน ด้วยสีเติมแบบทึบ">
            <a:extLst>
              <a:ext uri="{FF2B5EF4-FFF2-40B4-BE49-F238E27FC236}">
                <a16:creationId xmlns:a16="http://schemas.microsoft.com/office/drawing/2014/main" id="{BA1125BE-7A0F-7EFC-ECFD-5501A1EBB1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2811" y="8486733"/>
            <a:ext cx="468000" cy="468000"/>
          </a:xfrm>
          <a:prstGeom prst="rect">
            <a:avLst/>
          </a:prstGeom>
        </p:spPr>
      </p:pic>
      <p:sp>
        <p:nvSpPr>
          <p:cNvPr id="20" name="Freeform 2">
            <a:extLst>
              <a:ext uri="{FF2B5EF4-FFF2-40B4-BE49-F238E27FC236}">
                <a16:creationId xmlns:a16="http://schemas.microsoft.com/office/drawing/2014/main" id="{612169A8-0837-D940-A150-0CD65604B7AD}"/>
              </a:ext>
            </a:extLst>
          </p:cNvPr>
          <p:cNvSpPr/>
          <p:nvPr/>
        </p:nvSpPr>
        <p:spPr>
          <a:xfrm>
            <a:off x="4019483" y="300686"/>
            <a:ext cx="3132229" cy="3128314"/>
          </a:xfrm>
          <a:custGeom>
            <a:avLst/>
            <a:gdLst/>
            <a:ahLst/>
            <a:cxnLst/>
            <a:rect l="l" t="t" r="r" b="b"/>
            <a:pathLst>
              <a:path w="3132229" h="3128314">
                <a:moveTo>
                  <a:pt x="0" y="0"/>
                </a:moveTo>
                <a:lnTo>
                  <a:pt x="3132229" y="0"/>
                </a:lnTo>
                <a:lnTo>
                  <a:pt x="3132229" y="3128314"/>
                </a:lnTo>
                <a:lnTo>
                  <a:pt x="0" y="31283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6C76700C-353E-A69A-DD3D-AB7220CD5959}"/>
              </a:ext>
            </a:extLst>
          </p:cNvPr>
          <p:cNvSpPr/>
          <p:nvPr/>
        </p:nvSpPr>
        <p:spPr>
          <a:xfrm>
            <a:off x="4547715" y="3648379"/>
            <a:ext cx="1895705" cy="1893335"/>
          </a:xfrm>
          <a:custGeom>
            <a:avLst/>
            <a:gdLst/>
            <a:ahLst/>
            <a:cxnLst/>
            <a:rect l="l" t="t" r="r" b="b"/>
            <a:pathLst>
              <a:path w="1895705" h="1893335">
                <a:moveTo>
                  <a:pt x="0" y="0"/>
                </a:moveTo>
                <a:lnTo>
                  <a:pt x="1895705" y="0"/>
                </a:lnTo>
                <a:lnTo>
                  <a:pt x="1895705" y="1893336"/>
                </a:lnTo>
                <a:lnTo>
                  <a:pt x="0" y="18933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4F61F27B-1AEF-0F10-00C4-9281CB24744D}"/>
              </a:ext>
            </a:extLst>
          </p:cNvPr>
          <p:cNvSpPr/>
          <p:nvPr/>
        </p:nvSpPr>
        <p:spPr>
          <a:xfrm>
            <a:off x="1885639" y="2499687"/>
            <a:ext cx="2578411" cy="2575188"/>
          </a:xfrm>
          <a:custGeom>
            <a:avLst/>
            <a:gdLst/>
            <a:ahLst/>
            <a:cxnLst/>
            <a:rect l="l" t="t" r="r" b="b"/>
            <a:pathLst>
              <a:path w="2578411" h="2575188">
                <a:moveTo>
                  <a:pt x="0" y="0"/>
                </a:moveTo>
                <a:lnTo>
                  <a:pt x="2578412" y="0"/>
                </a:lnTo>
                <a:lnTo>
                  <a:pt x="2578412" y="2575188"/>
                </a:lnTo>
                <a:lnTo>
                  <a:pt x="0" y="2575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" name="กราฟิก 6" descr="กล้อง ด้วยสีเติมแบบทึบ">
            <a:extLst>
              <a:ext uri="{FF2B5EF4-FFF2-40B4-BE49-F238E27FC236}">
                <a16:creationId xmlns:a16="http://schemas.microsoft.com/office/drawing/2014/main" id="{5517D503-3BC0-17DB-C2B2-337232E2EB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32753" y="1008802"/>
            <a:ext cx="1531665" cy="1531665"/>
          </a:xfrm>
          <a:prstGeom prst="rect">
            <a:avLst/>
          </a:prstGeom>
        </p:spPr>
      </p:pic>
      <p:pic>
        <p:nvPicPr>
          <p:cNvPr id="8" name="กราฟิก 7" descr="กล้อง ด้วยสีเติมแบบทึบ">
            <a:extLst>
              <a:ext uri="{FF2B5EF4-FFF2-40B4-BE49-F238E27FC236}">
                <a16:creationId xmlns:a16="http://schemas.microsoft.com/office/drawing/2014/main" id="{6038F534-1417-E046-F16C-AF8A670B72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92541" y="3211952"/>
            <a:ext cx="1149920" cy="1149920"/>
          </a:xfrm>
          <a:prstGeom prst="rect">
            <a:avLst/>
          </a:prstGeom>
        </p:spPr>
      </p:pic>
      <p:pic>
        <p:nvPicPr>
          <p:cNvPr id="9" name="กราฟิก 8" descr="กล้อง ด้วยสีเติมแบบทึบ">
            <a:extLst>
              <a:ext uri="{FF2B5EF4-FFF2-40B4-BE49-F238E27FC236}">
                <a16:creationId xmlns:a16="http://schemas.microsoft.com/office/drawing/2014/main" id="{054D3046-7B01-91E1-7E00-59B2C46830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65746" y="4187932"/>
            <a:ext cx="839701" cy="8397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2926687" y="6626267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0" y="0"/>
            <a:ext cx="4633313" cy="4065733"/>
          </a:xfrm>
          <a:custGeom>
            <a:avLst/>
            <a:gdLst/>
            <a:ahLst/>
            <a:cxnLst/>
            <a:rect l="l" t="t" r="r" b="b"/>
            <a:pathLst>
              <a:path w="4633313" h="4065733">
                <a:moveTo>
                  <a:pt x="4633313" y="0"/>
                </a:moveTo>
                <a:lnTo>
                  <a:pt x="0" y="0"/>
                </a:lnTo>
                <a:lnTo>
                  <a:pt x="0" y="4065733"/>
                </a:lnTo>
                <a:lnTo>
                  <a:pt x="4633313" y="4065733"/>
                </a:lnTo>
                <a:lnTo>
                  <a:pt x="463331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28155" y="3595020"/>
            <a:ext cx="1498589" cy="1498589"/>
          </a:xfrm>
          <a:custGeom>
            <a:avLst/>
            <a:gdLst/>
            <a:ahLst/>
            <a:cxnLst/>
            <a:rect l="l" t="t" r="r" b="b"/>
            <a:pathLst>
              <a:path w="1498589" h="1498589">
                <a:moveTo>
                  <a:pt x="0" y="0"/>
                </a:moveTo>
                <a:lnTo>
                  <a:pt x="1498588" y="0"/>
                </a:lnTo>
                <a:lnTo>
                  <a:pt x="1498588" y="1498588"/>
                </a:lnTo>
                <a:lnTo>
                  <a:pt x="0" y="1498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8836" y="6086146"/>
            <a:ext cx="6377226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cs typeface="Mitr"/>
              </a:rPr>
              <a:t>สำนักงานคณะกรรมการการศึกษาขั้นพื้นฐาน กระทรวงศึกษาธิการ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8778" y="5707018"/>
            <a:ext cx="526244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Mitr"/>
                <a:cs typeface="Mitr"/>
              </a:rPr>
              <a:t>สำนักงานเขตพื้นที่การศึกษา....................................................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16657" y="5265058"/>
            <a:ext cx="3309938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Mitr"/>
                <a:cs typeface="Mitr"/>
              </a:rPr>
              <a:t>โรงเรียน.................................................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191</Words>
  <Application>Microsoft Office PowerPoint</Application>
  <PresentationFormat>กำหนดเอง</PresentationFormat>
  <Paragraphs>48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5" baseType="lpstr">
      <vt:lpstr>Calibri</vt:lpstr>
      <vt:lpstr>Arial</vt:lpstr>
      <vt:lpstr>Mitr SemiBold</vt:lpstr>
      <vt:lpstr>Mitr Medium</vt:lpstr>
      <vt:lpstr>Mitr Light</vt:lpstr>
      <vt:lpstr>Mitr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หน้าปกรวม</dc:title>
  <cp:lastModifiedBy>ติณภัทร แซ่ตัน</cp:lastModifiedBy>
  <cp:revision>4</cp:revision>
  <dcterms:created xsi:type="dcterms:W3CDTF">2006-08-16T00:00:00Z</dcterms:created>
  <dcterms:modified xsi:type="dcterms:W3CDTF">2023-12-12T03:34:26Z</dcterms:modified>
  <dc:identifier>DAF2YNXAvGo</dc:identifier>
</cp:coreProperties>
</file>